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001132"/>
    <a:srgbClr val="FFFFFF"/>
    <a:srgbClr val="CCFFFF"/>
    <a:srgbClr val="CCFFCC"/>
    <a:srgbClr val="3333FF"/>
    <a:srgbClr val="CCCCFF"/>
    <a:srgbClr val="D5D7FB"/>
    <a:srgbClr val="D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0995" autoAdjust="0"/>
  </p:normalViewPr>
  <p:slideViewPr>
    <p:cSldViewPr showGuides="1">
      <p:cViewPr varScale="1">
        <p:scale>
          <a:sx n="68" d="100"/>
          <a:sy n="68" d="100"/>
        </p:scale>
        <p:origin x="3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7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18576"/>
    </p:cViewPr>
  </p:sorterViewPr>
  <p:notesViewPr>
    <p:cSldViewPr showGuides="1">
      <p:cViewPr>
        <p:scale>
          <a:sx n="80" d="100"/>
          <a:sy n="80" d="100"/>
        </p:scale>
        <p:origin x="2292" y="67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27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3878" tIns="46939" rIns="93878" bIns="46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90E980-1BC9-4EC9-8F55-28FFCD5E08FF}" type="datetime1">
              <a:rPr lang="en-US" smtClean="0"/>
              <a:t>11/05/2015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8" tIns="46939" rIns="93878" bIns="4693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49DC0C-B9C0-4B05-8E4A-9A0BDB5AB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305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E6B1A78-3280-4E4D-8C9D-CAC73724D6D5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9523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0BBCC6-1138-42FA-98CB-4BD765BB728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4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Eligibility for Civil Union:</a:t>
            </a:r>
          </a:p>
          <a:p>
            <a:pPr marL="173216" indent="-173216">
              <a:buFont typeface="Arial" pitchFamily="34" charset="0"/>
              <a:buChar char="•"/>
              <a:defRPr/>
            </a:pPr>
            <a:r>
              <a:rPr lang="en-US" dirty="0" smtClean="0"/>
              <a:t>Must not be in another civil union, domestic partnership or marriage in this state or that is recognized by this state</a:t>
            </a:r>
          </a:p>
          <a:p>
            <a:pPr marL="173216" indent="-173216">
              <a:buFont typeface="Arial" pitchFamily="34" charset="0"/>
              <a:buChar char="•"/>
              <a:defRPr/>
            </a:pPr>
            <a:r>
              <a:rPr lang="en-US" dirty="0" smtClean="0"/>
              <a:t>Be of the same sex; and </a:t>
            </a:r>
          </a:p>
          <a:p>
            <a:pPr marL="173216" indent="-173216">
              <a:buFont typeface="Arial" pitchFamily="34" charset="0"/>
              <a:buChar char="•"/>
              <a:defRPr/>
            </a:pPr>
            <a:r>
              <a:rPr lang="en-US" dirty="0" smtClean="0"/>
              <a:t>Be at least 18 years of age, or meet requirements for exceptions</a:t>
            </a:r>
          </a:p>
          <a:p>
            <a:pPr marL="173216" indent="-173216">
              <a:buFont typeface="Arial" pitchFamily="34" charset="0"/>
              <a:buChar char="•"/>
              <a:defRPr/>
            </a:pPr>
            <a:r>
              <a:rPr lang="en-US" dirty="0" smtClean="0"/>
              <a:t>Not closely related (descendent, sibling, aunt, uncle, niece or nephew) </a:t>
            </a:r>
          </a:p>
          <a:p>
            <a:pPr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None/>
              <a:defRPr/>
            </a:pPr>
            <a:r>
              <a:rPr lang="en-US" dirty="0" smtClean="0"/>
              <a:t>Benefits-State based rights:</a:t>
            </a:r>
          </a:p>
          <a:p>
            <a:pPr marL="173216" indent="-173216">
              <a:buFont typeface="Arial" pitchFamily="34" charset="0"/>
              <a:buChar char="•"/>
              <a:defRPr/>
            </a:pPr>
            <a:r>
              <a:rPr lang="en-US" dirty="0" smtClean="0"/>
              <a:t>Eligible for Family Leave</a:t>
            </a:r>
          </a:p>
          <a:p>
            <a:pPr marL="173216" indent="-173216">
              <a:buFont typeface="Arial" pitchFamily="34" charset="0"/>
              <a:buChar char="•"/>
              <a:defRPr/>
            </a:pPr>
            <a:r>
              <a:rPr lang="en-US" dirty="0" smtClean="0"/>
              <a:t>Joint ownership of property</a:t>
            </a:r>
          </a:p>
          <a:p>
            <a:pPr marL="173216" indent="-173216">
              <a:buFont typeface="Arial" pitchFamily="34" charset="0"/>
              <a:buChar char="•"/>
              <a:defRPr/>
            </a:pPr>
            <a:r>
              <a:rPr lang="en-US" dirty="0" smtClean="0"/>
              <a:t>State employees-guaranteed insurance, health and pension benefits to partner</a:t>
            </a:r>
          </a:p>
          <a:p>
            <a:pPr marL="173216" indent="-173216">
              <a:buFont typeface="Arial" pitchFamily="34" charset="0"/>
              <a:buChar char="•"/>
              <a:defRPr/>
            </a:pPr>
            <a:r>
              <a:rPr lang="en-US" dirty="0" smtClean="0"/>
              <a:t>Inheritance rights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Responsibilities:</a:t>
            </a:r>
          </a:p>
          <a:p>
            <a:pPr marL="173216" indent="-173216">
              <a:buFont typeface="Arial" pitchFamily="34" charset="0"/>
              <a:buChar char="•"/>
              <a:defRPr/>
            </a:pPr>
            <a:r>
              <a:rPr lang="en-US" dirty="0" smtClean="0"/>
              <a:t>Liable for partners debts</a:t>
            </a:r>
          </a:p>
          <a:p>
            <a:pPr marL="173216" indent="-173216">
              <a:buFont typeface="Arial" pitchFamily="34" charset="0"/>
              <a:buChar char="•"/>
              <a:defRPr/>
            </a:pPr>
            <a:r>
              <a:rPr lang="en-US" dirty="0" smtClean="0"/>
              <a:t>Obligation for support of other partner during CU or after CU Termination, like marriage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 cases of Civil Union……….On TW ……answering the questions on NJ 1040 p. 3 top :</a:t>
            </a:r>
          </a:p>
          <a:p>
            <a:pPr>
              <a:defRPr/>
            </a:pPr>
            <a:r>
              <a:rPr lang="en-US" dirty="0" smtClean="0"/>
              <a:t>“If filing with a CU partner or as a surviving CU partner, check one of the following”</a:t>
            </a:r>
          </a:p>
          <a:p>
            <a:pPr>
              <a:defRPr/>
            </a:pPr>
            <a:r>
              <a:rPr lang="en-US" dirty="0" smtClean="0"/>
              <a:t>  o    CU couple filing joint return                    o    CU couple filing separate return              o   Surviving CU partner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This helps determine what box to check off under Filing status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4692C0-47C7-4659-9B5A-0B719947B1DF}" type="slidenum">
              <a:rPr lang="en-US" altLang="en-US" sz="1400"/>
              <a:pPr>
                <a:spcBef>
                  <a:spcPct val="0"/>
                </a:spcBef>
              </a:pPr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1804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0845608-A3F6-47D1-8CAB-CAFD6C0729BD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10547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A1C916-4B6D-4924-BD8A-89D39490471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There</a:t>
            </a:r>
            <a:r>
              <a:rPr lang="en-US" altLang="en-US" baseline="0" dirty="0" smtClean="0">
                <a:cs typeface="Arial" panose="020B0604020202020204" pitchFamily="34" charset="0"/>
              </a:rPr>
              <a:t> are cases where each filing MFS instead of MFJ can produce better total result</a:t>
            </a:r>
            <a:endParaRPr lang="en-US" altLang="en-US" dirty="0" smtClean="0">
              <a:cs typeface="Arial" panose="020B0604020202020204" pitchFamily="34" charset="0"/>
            </a:endParaRPr>
          </a:p>
          <a:p>
            <a:pPr marL="273050" lvl="1" eaLnBrk="1" hangingPunct="1">
              <a:buFontTx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e.g. - One spouse has high medical expenses.  Might be able to reach 10%/7.5% threshold on one income in order to deduct on Schedule A, but can’t reach threshold on joint income</a:t>
            </a:r>
          </a:p>
          <a:p>
            <a:pPr marL="273050" lvl="1" eaLnBrk="1" hangingPunct="1">
              <a:buFontTx/>
              <a:buChar char="•"/>
            </a:pPr>
            <a:r>
              <a:rPr lang="en-US" altLang="en-US" baseline="0" dirty="0" smtClean="0">
                <a:cs typeface="Arial" panose="020B0604020202020204" pitchFamily="34" charset="0"/>
              </a:rPr>
              <a:t> e.g. – there is a </a:t>
            </a:r>
            <a:r>
              <a:rPr lang="en-US" altLang="en-US" baseline="0" dirty="0" err="1" smtClean="0">
                <a:cs typeface="Arial" panose="020B0604020202020204" pitchFamily="34" charset="0"/>
              </a:rPr>
              <a:t>lein</a:t>
            </a:r>
            <a:r>
              <a:rPr lang="en-US" altLang="en-US" baseline="0" dirty="0" smtClean="0">
                <a:cs typeface="Arial" panose="020B0604020202020204" pitchFamily="34" charset="0"/>
              </a:rPr>
              <a:t> on one of the spouses assets</a:t>
            </a:r>
          </a:p>
          <a:p>
            <a:pPr marL="273050" lvl="1" eaLnBrk="1" hangingPunct="1">
              <a:buFontTx/>
              <a:buChar char="•"/>
            </a:pPr>
            <a:r>
              <a:rPr lang="en-US" altLang="en-US" baseline="0" dirty="0" smtClean="0">
                <a:cs typeface="Arial" panose="020B0604020202020204" pitchFamily="34" charset="0"/>
              </a:rPr>
              <a:t> e.g.-  separation of tax liability from spouse’s</a:t>
            </a:r>
          </a:p>
          <a:p>
            <a:pPr marL="273050" lvl="1" eaLnBrk="1" hangingPunct="1">
              <a:buFontTx/>
              <a:buChar char="•"/>
            </a:pPr>
            <a:r>
              <a:rPr lang="en-US" altLang="en-US" baseline="0" dirty="0" smtClean="0">
                <a:cs typeface="Arial" panose="020B0604020202020204" pitchFamily="34" charset="0"/>
              </a:rPr>
              <a:t> e.g.- </a:t>
            </a:r>
            <a:r>
              <a:rPr lang="en-US" b="0" dirty="0" smtClean="0"/>
              <a:t>Lower Overall Tax Bill If One Spouse Has a Significant Itemized Deduction</a:t>
            </a:r>
            <a:endParaRPr lang="en-US" altLang="en-US" b="0" dirty="0" smtClean="0">
              <a:cs typeface="Arial" panose="020B0604020202020204" pitchFamily="34" charset="0"/>
            </a:endParaRPr>
          </a:p>
          <a:p>
            <a:pPr marL="0" lvl="0" indent="-184150" eaLnBrk="1" hangingPunct="1">
              <a:buFontTx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Can</a:t>
            </a:r>
            <a:r>
              <a:rPr lang="en-US" altLang="en-US" baseline="0" dirty="0" smtClean="0">
                <a:cs typeface="Arial" panose="020B0604020202020204" pitchFamily="34" charset="0"/>
              </a:rPr>
              <a:t> use MFJ-MSF screen in TW to analyze which is better</a:t>
            </a:r>
            <a:endParaRPr lang="en-US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83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B36CD66-D04D-466E-A61E-69B7A14016E2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10752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C2A801-7EA7-4523-A1E6-63535E475E2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90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95B1C62-DC36-4770-A3DE-0A8F3D21A681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10957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0296D4-1CE0-4F85-A0E6-7FD3FEF1D65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095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24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01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4227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dirty="0" smtClean="0"/>
              <a:t> See Pub 4012 Tab B chart to determine “Who is a qualifying person qualifying you to file as HOH?”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 Rules for qualifying person for HOH filing status are not exactly the same as rules for Dependency</a:t>
            </a:r>
          </a:p>
          <a:p>
            <a:pPr marL="273050" lvl="1">
              <a:buFontTx/>
              <a:buChar char="•"/>
              <a:defRPr/>
            </a:pPr>
            <a:r>
              <a:rPr lang="en-US" dirty="0" smtClean="0"/>
              <a:t> Always use charts in Pub 4012 to determine HOH qualifying rules &amp;/or Dependency qualifying rules</a:t>
            </a:r>
          </a:p>
          <a:p>
            <a:pPr marL="273050" lvl="1">
              <a:buFontTx/>
              <a:buChar char="•"/>
              <a:defRPr/>
            </a:pPr>
            <a:r>
              <a:rPr lang="en-US" dirty="0" smtClean="0"/>
              <a:t> QC/QR laminated tool (or</a:t>
            </a:r>
            <a:r>
              <a:rPr lang="en-US" baseline="0" dirty="0" smtClean="0"/>
              <a:t> online version via TaxPrep4Free.org) can be very helpful here</a:t>
            </a:r>
            <a:endParaRPr lang="en-US" dirty="0" smtClean="0"/>
          </a:p>
          <a:p>
            <a:pPr marL="273050" lvl="1">
              <a:buFontTx/>
              <a:buChar char="•"/>
              <a:defRPr/>
            </a:pPr>
            <a:endParaRPr lang="en-US" dirty="0" smtClean="0"/>
          </a:p>
          <a:p>
            <a:pPr indent="-184150">
              <a:buFontTx/>
              <a:buChar char="•"/>
              <a:defRPr/>
            </a:pPr>
            <a:r>
              <a:rPr lang="en-US" dirty="0" smtClean="0"/>
              <a:t>IRS.gov site has a tool to help determine filing status &amp; dependents:</a:t>
            </a:r>
          </a:p>
          <a:p>
            <a:pPr>
              <a:defRPr/>
            </a:pPr>
            <a:r>
              <a:rPr lang="en-US" dirty="0" smtClean="0"/>
              <a:t>“Interactive Tax Assistant”.  Link available on TaxPrep4Free.org Preparer page</a:t>
            </a:r>
          </a:p>
          <a:p>
            <a:pPr marL="273050" lvl="1">
              <a:defRPr/>
            </a:pPr>
            <a:endParaRPr lang="en-US" dirty="0" smtClean="0"/>
          </a:p>
          <a:p>
            <a:pPr marL="273050" lvl="1"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1136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72A6C4B-D54D-4342-A290-59CB6EE9B288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11367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086DBF-57D1-497D-8377-F360A0C66F22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46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7879B27-89E3-4F1A-A425-6A2CA326ACDB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11162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FC0CCE-2688-4CE9-A9A2-0611D5F465B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116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55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03199A8-C742-4E0B-9C04-06982F31EA16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11571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FAD0B4-416A-4F2D-AA51-BF83B6C84178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9B67022-E81B-41B7-B74E-8F0446A010FD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11776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659D26-CF16-4D31-B0B2-99AE08BC0A9D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177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After someone dies, a final return must be filed by surviving spouse or executor</a:t>
            </a:r>
          </a:p>
        </p:txBody>
      </p:sp>
    </p:spTree>
    <p:extLst>
      <p:ext uri="{BB962C8B-B14F-4D97-AF65-F5344CB8AC3E}">
        <p14:creationId xmlns:p14="http://schemas.microsoft.com/office/powerpoint/2010/main" val="3353329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198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1A5E0BE-CFF8-419E-87A0-B56F1C782D6A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11981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89EA26-7B58-4405-9D90-D1378B20F66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776288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 TW - no easy way to file as Civil Union Couple</a:t>
            </a:r>
          </a:p>
        </p:txBody>
      </p:sp>
      <p:sp>
        <p:nvSpPr>
          <p:cNvPr id="9523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B8D3D4-F71A-4A5F-89BE-03F88758F8DB}" type="slidenum">
              <a:rPr lang="en-US" altLang="en-US" sz="1400"/>
              <a:pPr>
                <a:spcBef>
                  <a:spcPct val="0"/>
                </a:spcBef>
              </a:pPr>
              <a:t>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334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3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350604F-9808-42A6-8559-D84881A90A7D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9728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205F27-46B8-4CCD-B6D8-6D69C628C0B4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72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5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BABDB34-0484-4F08-991E-A7F16FBB4EEA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9933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F4B489-635B-4BB2-B34E-BA6BD80267A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24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08709A1-8B1E-4CA0-9BEC-FF259066B743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12186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F01E0E-8276-4858-8B9F-2F3CBE7FE577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218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E1FA74A-C617-4C4E-9B97-814E3E40A995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101380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93602D-42C7-4F62-966D-8A72714C2F60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01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34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C330F54-E3EF-4805-8F4C-FAD5F6F8CCF8}" type="datetime1">
              <a:rPr lang="en-US" smtClean="0"/>
              <a:pPr>
                <a:defRPr/>
              </a:pPr>
              <a:t>11/05/2015</a:t>
            </a:fld>
            <a:endParaRPr lang="en-US" dirty="0"/>
          </a:p>
        </p:txBody>
      </p:sp>
      <p:sp>
        <p:nvSpPr>
          <p:cNvPr id="10342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43B8C4-D103-4B42-8349-D65E81E7F94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Note: States that recognize common law marriage include: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Alabama, Colorado, Kansas, Rhode Island, South Carolina, Iowa, Montana, Utah, Texas and the District of Columbia</a:t>
            </a:r>
            <a:endParaRPr lang="en-US" altLang="en-U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5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6778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 smtClean="0">
                <a:latin typeface="Calibri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>
                <a:normAutofit fontScale="70000" lnSpcReduction="20000"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198437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00800"/>
            <a:ext cx="1901825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27517F-B0C9-4C90-880D-F75582666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4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CEAF-D0D5-4D38-A667-05E01D81F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6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375F-B8A6-4F0B-AF0F-67C01E42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6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E920-DF7C-4C6D-8A19-8D6C407D8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6082-F22A-4734-8099-26DC72D35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3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8B97-D0F9-43B3-BCA0-A49776DBC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5FE8-0449-4FAB-9024-CDB22BDA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07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33AC-A754-4F92-AB1E-2CFB9C6A7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6F7D-5E7B-4F84-9233-B1E5EC7A2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 smtClean="0">
                <a:latin typeface="Calibri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</a:endParaRPr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81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BD8DE5-9380-4B70-8F1A-AEF6BC3E35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.nj.us/treasury/tax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Filing Status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733800"/>
            <a:ext cx="7467600" cy="2057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 smtClean="0"/>
              <a:t>Pub 17, Chapter 2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Pub 4012, Tab B</a:t>
            </a:r>
          </a:p>
          <a:p>
            <a:pPr>
              <a:lnSpc>
                <a:spcPct val="90000"/>
              </a:lnSpc>
            </a:pPr>
            <a:r>
              <a:rPr lang="en-US" altLang="en-US" sz="4000" dirty="0" smtClean="0"/>
              <a:t>NJ </a:t>
            </a:r>
            <a:r>
              <a:rPr lang="en-US" altLang="en-US" sz="4000" dirty="0"/>
              <a:t>1040 </a:t>
            </a:r>
            <a:r>
              <a:rPr lang="en-US" altLang="en-US" sz="4000" dirty="0" smtClean="0"/>
              <a:t>Instructions</a:t>
            </a:r>
          </a:p>
          <a:p>
            <a:pPr>
              <a:lnSpc>
                <a:spcPct val="80000"/>
              </a:lnSpc>
            </a:pPr>
            <a:r>
              <a:rPr lang="en-US" altLang="en-US" sz="4000" dirty="0"/>
              <a:t>NJ Special Handling Document on </a:t>
            </a:r>
            <a:r>
              <a:rPr lang="en-US" altLang="en-US" sz="4000" dirty="0" smtClean="0"/>
              <a:t>TaxPrep4Free.org</a:t>
            </a:r>
            <a:endParaRPr lang="en-US" altLang="en-US" sz="4000" dirty="0"/>
          </a:p>
          <a:p>
            <a:pPr>
              <a:lnSpc>
                <a:spcPct val="80000"/>
              </a:lnSpc>
            </a:pPr>
            <a:r>
              <a:rPr lang="en-US" altLang="en-US" sz="4000" dirty="0" smtClean="0">
                <a:hlinkClick r:id="rId3"/>
              </a:rPr>
              <a:t>www.state.nj.us/treasury/taxation</a:t>
            </a:r>
            <a:endParaRPr lang="en-US" altLang="en-US" sz="4000" dirty="0" smtClean="0"/>
          </a:p>
          <a:p>
            <a:pPr>
              <a:lnSpc>
                <a:spcPct val="80000"/>
              </a:lnSpc>
            </a:pPr>
            <a:r>
              <a:rPr lang="en-US" altLang="en-US" sz="4000" dirty="0" smtClean="0"/>
              <a:t>(1040 lines 1-5)</a:t>
            </a:r>
          </a:p>
          <a:p>
            <a:pPr>
              <a:lnSpc>
                <a:spcPct val="80000"/>
              </a:lnSpc>
            </a:pPr>
            <a:r>
              <a:rPr lang="en-US" altLang="en-US" sz="4000" dirty="0" smtClean="0"/>
              <a:t>(NJ 1040 lines 1-5)</a:t>
            </a:r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37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NJ Filing Status </a:t>
            </a:r>
            <a:br>
              <a:rPr lang="en-US" altLang="en-US" dirty="0" smtClean="0"/>
            </a:br>
            <a:r>
              <a:rPr lang="en-US" altLang="en-US" dirty="0" smtClean="0"/>
              <a:t>Civil Union-</a:t>
            </a:r>
            <a:r>
              <a:rPr lang="en-US" altLang="en-US" dirty="0" smtClean="0">
                <a:solidFill>
                  <a:srgbClr val="FF0000"/>
                </a:solidFill>
              </a:rPr>
              <a:t>Out of Scope</a:t>
            </a:r>
            <a:endParaRPr lang="en-US" altLang="en-US" dirty="0" smtClean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Not recognized on Federal 1040</a:t>
            </a:r>
          </a:p>
          <a:p>
            <a:pPr lvl="1"/>
            <a:r>
              <a:rPr lang="en-US" altLang="en-US" dirty="0" smtClean="0"/>
              <a:t>Requires a license</a:t>
            </a:r>
          </a:p>
          <a:p>
            <a:pPr lvl="1"/>
            <a:r>
              <a:rPr lang="en-US" altLang="en-US" dirty="0" smtClean="0"/>
              <a:t>Grants  same state benefits, protection &amp; responsibilities of married couples </a:t>
            </a:r>
          </a:p>
          <a:p>
            <a:pPr lvl="1"/>
            <a:r>
              <a:rPr lang="en-US" altLang="en-US" dirty="0" smtClean="0"/>
              <a:t>Must be at least 18 years of age, or meet requirements for exceptions</a:t>
            </a:r>
          </a:p>
          <a:p>
            <a:r>
              <a:rPr lang="en-US" altLang="en-US" dirty="0" smtClean="0"/>
              <a:t>NJ Filing status Civil Union treated like equivalent Married status (i.e. - MFS/CU Filing Separately, MFJ/CU Filing Jointly)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Note:  NJ Recognizes Domestic Partners as dependents, and allows a dependent exemption.  This is </a:t>
            </a:r>
            <a:r>
              <a:rPr lang="en-US" altLang="en-US" b="1" dirty="0" smtClean="0">
                <a:solidFill>
                  <a:srgbClr val="FF0000"/>
                </a:solidFill>
              </a:rPr>
              <a:t>IN-SCOPE  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endParaRPr lang="en-US" altLang="en-US" dirty="0" smtClean="0"/>
          </a:p>
        </p:txBody>
      </p:sp>
      <p:sp>
        <p:nvSpPr>
          <p:cNvPr id="7" name="TextBox 6" descr="NJ Pub Ref" title="NJ Pub Ref"/>
          <p:cNvSpPr txBox="1"/>
          <p:nvPr/>
        </p:nvSpPr>
        <p:spPr>
          <a:xfrm>
            <a:off x="6713762" y="58579"/>
            <a:ext cx="2055371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dirty="0" smtClean="0"/>
              <a:t>NJ 1040 Instructions</a:t>
            </a:r>
            <a:endParaRPr lang="en-US" sz="1600" dirty="0"/>
          </a:p>
        </p:txBody>
      </p:sp>
      <p:pic>
        <p:nvPicPr>
          <p:cNvPr id="8" name="Picture 2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542989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Married Filing Separate (MFS) – (Highest Tax Rate)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01000" cy="4800600"/>
          </a:xfrm>
        </p:spPr>
        <p:txBody>
          <a:bodyPr/>
          <a:lstStyle/>
          <a:p>
            <a:r>
              <a:rPr lang="en-US" altLang="en-US" smtClean="0"/>
              <a:t>Taxpayer chooses to file MFS</a:t>
            </a:r>
          </a:p>
          <a:p>
            <a:r>
              <a:rPr lang="en-US" altLang="en-US" smtClean="0"/>
              <a:t>Show spouse name/SSN on return</a:t>
            </a:r>
          </a:p>
          <a:p>
            <a:r>
              <a:rPr lang="en-US" altLang="en-US" smtClean="0"/>
              <a:t>If one spouse itemizes, other spouse must also itemize</a:t>
            </a:r>
          </a:p>
          <a:p>
            <a:pPr lvl="1"/>
            <a:r>
              <a:rPr lang="en-US" altLang="en-US" smtClean="0"/>
              <a:t>First to file sets standard; 2</a:t>
            </a:r>
            <a:r>
              <a:rPr lang="en-US" altLang="en-US" baseline="30000" smtClean="0"/>
              <a:t>nd</a:t>
            </a:r>
            <a:r>
              <a:rPr lang="en-US" altLang="en-US" smtClean="0"/>
              <a:t> could reject if not in sync</a:t>
            </a:r>
          </a:p>
          <a:p>
            <a:r>
              <a:rPr lang="en-US" altLang="en-US" smtClean="0"/>
              <a:t>If taxpayer didn’t live with spouse last 6 months but provided home for dependent child, select HOH rather than MFS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5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MFS – Disadvantages on </a:t>
            </a:r>
            <a:br>
              <a:rPr lang="en-US" altLang="en-US" dirty="0" smtClean="0"/>
            </a:br>
            <a:r>
              <a:rPr lang="en-US" altLang="en-US" dirty="0" smtClean="0"/>
              <a:t>Federal Return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fontScale="925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 smtClean="0"/>
              <a:t>Highest tax rate/lower standard deduction and cannot claim:</a:t>
            </a:r>
          </a:p>
          <a:p>
            <a:pPr>
              <a:defRPr/>
            </a:pPr>
            <a:r>
              <a:rPr lang="en-US" dirty="0" smtClean="0"/>
              <a:t>Earned Income Credit (EIC),Child Tax Credit (CTC), or Child &amp; Dependent Care (CDC) credit</a:t>
            </a:r>
          </a:p>
          <a:p>
            <a:pPr>
              <a:defRPr/>
            </a:pPr>
            <a:r>
              <a:rPr lang="en-US" dirty="0" smtClean="0"/>
              <a:t>Education credits </a:t>
            </a:r>
          </a:p>
          <a:p>
            <a:pPr>
              <a:defRPr/>
            </a:pPr>
            <a:r>
              <a:rPr lang="en-US" dirty="0" smtClean="0"/>
              <a:t>Student loan interest Deduction</a:t>
            </a:r>
          </a:p>
          <a:p>
            <a:pPr>
              <a:defRPr/>
            </a:pPr>
            <a:r>
              <a:rPr lang="en-US" dirty="0" smtClean="0"/>
              <a:t>No tax-free exclusion of Social Security or US bond interest</a:t>
            </a:r>
          </a:p>
          <a:p>
            <a:pPr>
              <a:defRPr/>
            </a:pPr>
            <a:r>
              <a:rPr lang="en-US" dirty="0" smtClean="0"/>
              <a:t>Capital loss limited to $1,500 (not $3,000)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1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MFS – </a:t>
            </a:r>
            <a:br>
              <a:rPr lang="en-US" altLang="en-US" dirty="0" smtClean="0"/>
            </a:br>
            <a:r>
              <a:rPr lang="en-US" altLang="en-US" dirty="0" smtClean="0"/>
              <a:t>Disadvantages on Federal Return</a:t>
            </a:r>
            <a:endParaRPr lang="en-US" altLang="en-US" sz="2700" dirty="0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When Lived With Spouse Anytime During </a:t>
            </a:r>
            <a:r>
              <a:rPr lang="en-US" altLang="en-US" dirty="0" smtClean="0"/>
              <a:t>Year:</a:t>
            </a:r>
          </a:p>
          <a:p>
            <a:r>
              <a:rPr lang="en-US" altLang="en-US" dirty="0" smtClean="0"/>
              <a:t>Taxable income must include 85% of Social Security &amp; RR Benefits received</a:t>
            </a:r>
          </a:p>
          <a:p>
            <a:r>
              <a:rPr lang="en-US" altLang="en-US" dirty="0" smtClean="0"/>
              <a:t>Cannot claim Credit for the Elderly or the Disabled</a:t>
            </a:r>
          </a:p>
          <a:p>
            <a:r>
              <a:rPr lang="en-US" altLang="en-US" dirty="0" smtClean="0"/>
              <a:t>Cannot roll over Traditional IRA to Roth IRA</a:t>
            </a:r>
          </a:p>
        </p:txBody>
      </p:sp>
      <p:sp>
        <p:nvSpPr>
          <p:cNvPr id="5" name="TextBox 4" descr="NJ (cont'd)" title="NJ (cont'd)"/>
          <p:cNvSpPr txBox="1"/>
          <p:nvPr/>
        </p:nvSpPr>
        <p:spPr>
          <a:xfrm>
            <a:off x="7893851" y="108225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(cont’d)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 Of Household (HOH)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Must have a “</a:t>
            </a:r>
            <a:r>
              <a:rPr lang="en-US" b="1" u="sng" dirty="0" smtClean="0"/>
              <a:t>qualifying person</a:t>
            </a:r>
            <a:r>
              <a:rPr lang="en-US" dirty="0" smtClean="0"/>
              <a:t>” as defined in 4012 Page B-3 chart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Qualifying Child </a:t>
            </a:r>
            <a:r>
              <a:rPr lang="en-US" altLang="en-US" dirty="0" smtClean="0"/>
              <a:t>Dependent or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Qualifying Relative </a:t>
            </a:r>
            <a:r>
              <a:rPr lang="en-US" altLang="en-US" dirty="0" smtClean="0"/>
              <a:t>Dependent</a:t>
            </a:r>
            <a:endParaRPr lang="en-US" dirty="0" smtClean="0"/>
          </a:p>
          <a:p>
            <a:r>
              <a:rPr lang="en-US" dirty="0" smtClean="0"/>
              <a:t>Must have paid more than ½ the cost of keeping up your home in tax year</a:t>
            </a:r>
          </a:p>
          <a:p>
            <a:r>
              <a:rPr lang="en-US" altLang="en-US" dirty="0" smtClean="0"/>
              <a:t>Qualified Person lived with you for more than ½ the year </a:t>
            </a:r>
          </a:p>
          <a:p>
            <a:pPr lvl="1"/>
            <a:r>
              <a:rPr lang="en-US" altLang="en-US" dirty="0" smtClean="0"/>
              <a:t>Child </a:t>
            </a:r>
            <a:r>
              <a:rPr lang="en-US" altLang="en-US" dirty="0"/>
              <a:t>is considered to have lived with you all year if born or died during </a:t>
            </a:r>
            <a:r>
              <a:rPr lang="en-US" altLang="en-US" dirty="0" smtClean="0"/>
              <a:t>year</a:t>
            </a:r>
          </a:p>
          <a:p>
            <a:pPr lvl="1"/>
            <a:r>
              <a:rPr lang="en-US" altLang="en-US" dirty="0" smtClean="0"/>
              <a:t>Qualifying relatives </a:t>
            </a:r>
            <a:r>
              <a:rPr lang="en-US" altLang="en-US" b="1" dirty="0" smtClean="0"/>
              <a:t>who are parents</a:t>
            </a:r>
            <a:r>
              <a:rPr lang="en-US" altLang="en-US" dirty="0" smtClean="0"/>
              <a:t> may live </a:t>
            </a:r>
            <a:r>
              <a:rPr lang="en-US" altLang="en-US" b="1" dirty="0" smtClean="0">
                <a:solidFill>
                  <a:srgbClr val="FF0000"/>
                </a:solidFill>
              </a:rPr>
              <a:t>elsewhere </a:t>
            </a:r>
            <a:r>
              <a:rPr lang="en-US" altLang="en-US" dirty="0"/>
              <a:t>(includes Canada &amp; Mexico) </a:t>
            </a:r>
            <a:r>
              <a:rPr lang="en-US" altLang="en-US" dirty="0" smtClean="0"/>
              <a:t>as long as you paid </a:t>
            </a:r>
            <a:r>
              <a:rPr lang="en-US" altLang="en-US" dirty="0"/>
              <a:t>over 50% of cost </a:t>
            </a:r>
            <a:r>
              <a:rPr lang="en-US" altLang="en-US" dirty="0" smtClean="0"/>
              <a:t>of living expenses </a:t>
            </a:r>
            <a:endParaRPr lang="en-US" altLang="en-US" dirty="0"/>
          </a:p>
          <a:p>
            <a:pPr lvl="1"/>
            <a:endParaRPr lang="en-US" dirty="0"/>
          </a:p>
        </p:txBody>
      </p:sp>
      <p:sp>
        <p:nvSpPr>
          <p:cNvPr id="5" name="TextBox 4" descr="NJ Pub Ref" title="NJ Pub Ref"/>
          <p:cNvSpPr txBox="1"/>
          <p:nvPr/>
        </p:nvSpPr>
        <p:spPr>
          <a:xfrm>
            <a:off x="7129773" y="58579"/>
            <a:ext cx="163936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altLang="en-US" sz="1600" dirty="0"/>
              <a:t>Pub 4012 Tab B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8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 rotWithShape="1">
          <a:blip r:embed="rId3" cstate="print">
            <a:biLevel thresh="50000"/>
          </a:blip>
          <a:srcRect l="25801" t="14103" r="23077" b="6666"/>
          <a:stretch/>
        </p:blipFill>
        <p:spPr bwMode="auto">
          <a:xfrm>
            <a:off x="1828800" y="1447800"/>
            <a:ext cx="58674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Head of Household (HOH)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Qualifying Person Chart</a:t>
            </a:r>
            <a:endParaRPr lang="en-US" altLang="en-US" sz="2800" dirty="0" smtClean="0"/>
          </a:p>
        </p:txBody>
      </p:sp>
      <p:sp>
        <p:nvSpPr>
          <p:cNvPr id="6" name="TextBox 5" descr="NJ Pub Ref" title="NJ Pub Ref"/>
          <p:cNvSpPr txBox="1"/>
          <p:nvPr/>
        </p:nvSpPr>
        <p:spPr>
          <a:xfrm>
            <a:off x="7129773" y="58579"/>
            <a:ext cx="163936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altLang="en-US" sz="1600" dirty="0"/>
              <a:t>Pub 4012 Tab B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8599" y="6183868"/>
            <a:ext cx="868680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cs typeface="Arial" panose="020B0604020202020204" pitchFamily="34" charset="0"/>
              </a:rPr>
              <a:t>Rules for qualifying person for </a:t>
            </a:r>
            <a:r>
              <a:rPr lang="en-US" altLang="en-US" b="1" dirty="0" smtClean="0">
                <a:cs typeface="Arial" panose="020B0604020202020204" pitchFamily="34" charset="0"/>
              </a:rPr>
              <a:t>HOH not </a:t>
            </a:r>
            <a:r>
              <a:rPr lang="en-US" altLang="en-US" b="1" dirty="0">
                <a:cs typeface="Arial" panose="020B0604020202020204" pitchFamily="34" charset="0"/>
              </a:rPr>
              <a:t>exactly the same as for Dependency</a:t>
            </a:r>
          </a:p>
        </p:txBody>
      </p:sp>
    </p:spTree>
    <p:extLst>
      <p:ext uri="{BB962C8B-B14F-4D97-AF65-F5344CB8AC3E}">
        <p14:creationId xmlns:p14="http://schemas.microsoft.com/office/powerpoint/2010/main" val="640152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Head Of Household (HOH) </a:t>
            </a:r>
            <a:br>
              <a:rPr lang="en-US" altLang="en-US" dirty="0" smtClean="0"/>
            </a:br>
            <a:r>
              <a:rPr lang="en-US" altLang="en-US" dirty="0" smtClean="0"/>
              <a:t>If Unmarried or Legally Separated</a:t>
            </a:r>
          </a:p>
        </p:txBody>
      </p:sp>
      <p:sp>
        <p:nvSpPr>
          <p:cNvPr id="110595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Rules become more complicated when parents are </a:t>
            </a:r>
          </a:p>
          <a:p>
            <a:pPr lvl="1"/>
            <a:r>
              <a:rPr lang="en-US" altLang="en-US" dirty="0" smtClean="0"/>
              <a:t>Unmarried</a:t>
            </a:r>
          </a:p>
          <a:p>
            <a:pPr lvl="1"/>
            <a:r>
              <a:rPr lang="en-US" altLang="en-US" dirty="0" smtClean="0"/>
              <a:t>Divorced or </a:t>
            </a:r>
          </a:p>
          <a:p>
            <a:pPr lvl="1"/>
            <a:r>
              <a:rPr lang="en-US" altLang="en-US" dirty="0" smtClean="0"/>
              <a:t>Separated</a:t>
            </a:r>
          </a:p>
          <a:p>
            <a:r>
              <a:rPr lang="en-US" altLang="en-US" dirty="0" smtClean="0"/>
              <a:t>Counselors should consult  Pub 4012 Tab B Qualifying Person chart and footnotes.  Support  and Divorce agreements should also be considered.</a:t>
            </a:r>
          </a:p>
          <a:p>
            <a:pPr lvl="1"/>
            <a:r>
              <a:rPr lang="en-US" altLang="en-US" dirty="0" smtClean="0"/>
              <a:t>See also IRS online ITA or Tax-Aide QC/QR Tool</a:t>
            </a:r>
          </a:p>
        </p:txBody>
      </p:sp>
      <p:sp>
        <p:nvSpPr>
          <p:cNvPr id="11059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EB1FFCD-E80D-40B8-A8A5-E9CE98FB2B56}" type="slidenum">
              <a:rPr lang="en-US" altLang="en-US" sz="120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 descr="NJ Pub Ref" title="NJ Pub Ref"/>
          <p:cNvSpPr txBox="1"/>
          <p:nvPr/>
        </p:nvSpPr>
        <p:spPr>
          <a:xfrm>
            <a:off x="7129773" y="58579"/>
            <a:ext cx="163936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altLang="en-US" sz="1600" dirty="0"/>
              <a:t>Pub 4012 Tab B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7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Head Of Household (HOH)</a:t>
            </a:r>
            <a:br>
              <a:rPr lang="en-US" altLang="en-US" dirty="0" smtClean="0"/>
            </a:br>
            <a:r>
              <a:rPr lang="en-US" altLang="en-US" dirty="0" smtClean="0"/>
              <a:t>If Married but Lived Apart</a:t>
            </a:r>
            <a:endParaRPr lang="en-US" altLang="en-US" sz="2700" dirty="0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Lived apart last 6 months</a:t>
            </a:r>
          </a:p>
          <a:p>
            <a:r>
              <a:rPr lang="en-US" altLang="en-US" dirty="0" smtClean="0"/>
              <a:t>Provided over 50% cost of maintaining home</a:t>
            </a:r>
          </a:p>
          <a:p>
            <a:r>
              <a:rPr lang="en-US" altLang="en-US" dirty="0" smtClean="0"/>
              <a:t>Was main home for your child, adopted child, stepchild, or eligible foster child for over 6 months </a:t>
            </a:r>
          </a:p>
          <a:p>
            <a:r>
              <a:rPr lang="en-US" altLang="en-US" dirty="0" smtClean="0"/>
              <a:t>No other relatives qualify to claim exemption</a:t>
            </a:r>
          </a:p>
        </p:txBody>
      </p:sp>
      <p:sp>
        <p:nvSpPr>
          <p:cNvPr id="5" name="TextBox 4" descr="NJ Pub Ref" title="NJ Pub Ref"/>
          <p:cNvSpPr txBox="1"/>
          <p:nvPr/>
        </p:nvSpPr>
        <p:spPr>
          <a:xfrm>
            <a:off x="7129773" y="58579"/>
            <a:ext cx="163936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altLang="en-US" sz="1600" dirty="0"/>
              <a:t>Pub 4012 Tab B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89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Qualifying Widow/Widower (QW)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Spouse died in one of two years prior to current Tax Year (TY)</a:t>
            </a:r>
          </a:p>
          <a:p>
            <a:pPr lvl="1"/>
            <a:r>
              <a:rPr lang="en-US" altLang="en-US" dirty="0" smtClean="0"/>
              <a:t>Can file MFJ in 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year, then </a:t>
            </a:r>
            <a:r>
              <a:rPr lang="en-US" altLang="en-US" dirty="0"/>
              <a:t>QW for 2 years, then </a:t>
            </a:r>
            <a:r>
              <a:rPr lang="en-US" altLang="en-US" dirty="0" smtClean="0"/>
              <a:t>file HOH </a:t>
            </a:r>
            <a:r>
              <a:rPr lang="en-US" altLang="en-US" dirty="0"/>
              <a:t>or </a:t>
            </a:r>
            <a:r>
              <a:rPr lang="en-US" altLang="en-US" dirty="0" smtClean="0"/>
              <a:t>single thereafter</a:t>
            </a:r>
            <a:endParaRPr lang="en-US" altLang="en-US" dirty="0"/>
          </a:p>
          <a:p>
            <a:r>
              <a:rPr lang="en-US" altLang="en-US" dirty="0" smtClean="0"/>
              <a:t>Has child who qualifies as dependent</a:t>
            </a:r>
          </a:p>
          <a:p>
            <a:r>
              <a:rPr lang="en-US" altLang="en-US" dirty="0" smtClean="0"/>
              <a:t>Provided over 50% of the cost of maintaining a home which was child’s main home for the entire year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 smtClean="0"/>
              <a:t>NOTE: Entitled to file MFJ if spouse died after end of current tax year (e.g. for TY2014, spouse died in 2015)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92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Qualifying Widow/Widower (QW) Scenarios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Spouse died in current tax year (e.g. for TY2014, spouse died in 2014 or before filing in 2015)</a:t>
            </a:r>
          </a:p>
          <a:p>
            <a:pPr lvl="1"/>
            <a:r>
              <a:rPr lang="en-US" altLang="en-US" dirty="0" smtClean="0"/>
              <a:t>If not remarried in current tax year file MFJ with deceased spouse</a:t>
            </a:r>
          </a:p>
          <a:p>
            <a:pPr lvl="1"/>
            <a:r>
              <a:rPr lang="en-US" altLang="en-US" dirty="0" smtClean="0"/>
              <a:t>If remarried, file MFJ with new spouse; deceased spouse files MFS</a:t>
            </a:r>
          </a:p>
          <a:p>
            <a:r>
              <a:rPr lang="en-US" altLang="en-US" dirty="0" smtClean="0"/>
              <a:t>Spouse died in either of two prior years and not re-married (e.g. for TY2014, spouse died in 2012 or 2013)</a:t>
            </a:r>
          </a:p>
          <a:p>
            <a:pPr lvl="1"/>
            <a:r>
              <a:rPr lang="en-US" altLang="en-US" dirty="0" smtClean="0"/>
              <a:t>With qualifying dependent, file QW</a:t>
            </a:r>
          </a:p>
          <a:p>
            <a:pPr lvl="1"/>
            <a:r>
              <a:rPr lang="en-US" altLang="en-US" dirty="0" smtClean="0"/>
              <a:t>With no qualifying dependent, file S</a:t>
            </a:r>
          </a:p>
          <a:p>
            <a:r>
              <a:rPr lang="en-US" altLang="en-US" dirty="0" smtClean="0"/>
              <a:t>Spouse died more than two years ago  (i.e. for TY 2014, spouse died 2011 or earlier)</a:t>
            </a:r>
          </a:p>
          <a:p>
            <a:pPr lvl="1"/>
            <a:r>
              <a:rPr lang="en-US" altLang="en-US" dirty="0" smtClean="0"/>
              <a:t>File S or HOH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5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Federal/State Differences:   </a:t>
            </a:r>
            <a:br>
              <a:rPr lang="en-US" altLang="en-US" smtClean="0"/>
            </a:br>
            <a:r>
              <a:rPr lang="en-US" altLang="en-US" smtClean="0"/>
              <a:t>Filing Status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83058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2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ITEM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FEDERAL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STATE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COUNSELOR ACTION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4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Filing status</a:t>
                      </a:r>
                      <a:endParaRPr lang="en-US" sz="28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Usually same as NJ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Usually same as Federal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dirty="0" smtClean="0"/>
                        <a:t>Enter filing status</a:t>
                      </a:r>
                      <a:r>
                        <a:rPr lang="en-US" sz="2800" baseline="0" dirty="0" smtClean="0"/>
                        <a:t> on </a:t>
                      </a:r>
                      <a:r>
                        <a:rPr lang="en-US" sz="2800" dirty="0" smtClean="0"/>
                        <a:t>Main Info screen</a:t>
                      </a: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398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Civil union Filing Status</a:t>
                      </a:r>
                      <a:endParaRPr lang="en-US" sz="2800" dirty="0"/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Cannot file as Married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Must file as</a:t>
                      </a:r>
                      <a:r>
                        <a:rPr lang="en-US" sz="28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Married/Civil Union Couple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Out of Scope</a:t>
                      </a:r>
                    </a:p>
                  </a:txBody>
                  <a:tcPr marT="45686" marB="456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898" name="TextBox 5"/>
          <p:cNvSpPr txBox="1">
            <a:spLocks noChangeArrowheads="1"/>
          </p:cNvSpPr>
          <p:nvPr/>
        </p:nvSpPr>
        <p:spPr bwMode="auto">
          <a:xfrm>
            <a:off x="228600" y="5287963"/>
            <a:ext cx="8534400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Arial" charset="0"/>
                <a:cs typeface="Arial" charset="0"/>
              </a:rPr>
              <a:t>NOTE:  1) NJ married same-sex couples treated as married filing status for both Federal &amp; NJ </a:t>
            </a:r>
            <a:endParaRPr lang="en-US" sz="2000" b="1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000" b="1" dirty="0">
                <a:latin typeface="Arial" charset="0"/>
                <a:cs typeface="Arial" charset="0"/>
              </a:rPr>
              <a:t>  </a:t>
            </a:r>
            <a:r>
              <a:rPr lang="en-US" sz="2000" b="1" dirty="0" smtClean="0">
                <a:latin typeface="Arial" charset="0"/>
                <a:cs typeface="Arial" charset="0"/>
              </a:rPr>
              <a:t>           2</a:t>
            </a:r>
            <a:r>
              <a:rPr lang="en-US" sz="2000" b="1" dirty="0">
                <a:latin typeface="Arial" charset="0"/>
                <a:cs typeface="Arial" charset="0"/>
              </a:rPr>
              <a:t>) NJ Civil Union is legally different from Registered Domestic Partners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11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Federal vs. State Filing Status</a:t>
            </a:r>
            <a:br>
              <a:rPr lang="en-US" smtClean="0"/>
            </a:br>
            <a:r>
              <a:rPr lang="en-US" smtClean="0"/>
              <a:t>Similar With Some Differences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76401"/>
          <a:ext cx="8153400" cy="45140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55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2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Federal  Filing Status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 Filing Status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/>
                        <a:t>Single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5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/>
                        <a:t>Married Filing Joint (MFJ)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/>
                        <a:t>Married/</a:t>
                      </a:r>
                      <a:r>
                        <a:rPr lang="en-US" altLang="en-US" sz="2400" dirty="0" smtClean="0">
                          <a:solidFill>
                            <a:srgbClr val="FF0000"/>
                          </a:solidFill>
                        </a:rPr>
                        <a:t>Civil Union </a:t>
                      </a:r>
                      <a:r>
                        <a:rPr lang="en-US" altLang="en-US" sz="2400" dirty="0" smtClean="0"/>
                        <a:t>Filing Jointly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71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/>
                        <a:t>Married Filing Separate (MFS)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/>
                        <a:t>Married/</a:t>
                      </a:r>
                      <a:r>
                        <a:rPr lang="en-US" altLang="en-US" sz="2400" dirty="0" smtClean="0">
                          <a:solidFill>
                            <a:srgbClr val="FF0000"/>
                          </a:solidFill>
                        </a:rPr>
                        <a:t>Civil Union </a:t>
                      </a:r>
                      <a:r>
                        <a:rPr lang="en-US" altLang="en-US" sz="2400" dirty="0" smtClean="0"/>
                        <a:t>Filing Separately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175">
                <a:tc>
                  <a:txBody>
                    <a:bodyPr/>
                    <a:lstStyle/>
                    <a:p>
                      <a:r>
                        <a:rPr lang="en-US" altLang="en-US" sz="2400" dirty="0" smtClean="0"/>
                        <a:t>Head Of Household (HOH)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/>
                        <a:t>Head Of Household (HOH)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025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/>
                        <a:t>Qualifying Widow/</a:t>
                      </a:r>
                      <a:r>
                        <a:rPr lang="en-US" altLang="en-US" sz="2400" dirty="0" err="1" smtClean="0"/>
                        <a:t>er</a:t>
                      </a:r>
                      <a:r>
                        <a:rPr lang="en-US" altLang="en-US" sz="2400" dirty="0" smtClean="0"/>
                        <a:t> (QW)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smtClean="0"/>
                        <a:t>Qualifying Widow/</a:t>
                      </a:r>
                      <a:r>
                        <a:rPr lang="en-US" altLang="en-US" sz="2400" dirty="0" err="1" smtClean="0"/>
                        <a:t>er</a:t>
                      </a:r>
                      <a:r>
                        <a:rPr lang="en-US" altLang="en-US" sz="2400" dirty="0" smtClean="0"/>
                        <a:t> /Surviving </a:t>
                      </a:r>
                      <a:r>
                        <a:rPr lang="en-US" altLang="en-US" sz="2400" dirty="0" smtClean="0">
                          <a:solidFill>
                            <a:srgbClr val="FF0000"/>
                          </a:solidFill>
                        </a:rPr>
                        <a:t>Civil Union </a:t>
                      </a:r>
                      <a:r>
                        <a:rPr lang="en-US" altLang="en-US" sz="2400" dirty="0" smtClean="0"/>
                        <a:t>Partner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42531" y="6132815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 Civil Union Filing status out of scope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0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Filing Status Overview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153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 dirty="0" smtClean="0"/>
              <a:t>Know requirements for each filing status</a:t>
            </a:r>
          </a:p>
          <a:p>
            <a:pPr>
              <a:lnSpc>
                <a:spcPct val="80000"/>
              </a:lnSpc>
            </a:pPr>
            <a:endParaRPr lang="en-US" altLang="en-US" sz="3000" dirty="0" smtClean="0"/>
          </a:p>
          <a:p>
            <a:pPr>
              <a:lnSpc>
                <a:spcPct val="80000"/>
              </a:lnSpc>
            </a:pPr>
            <a:r>
              <a:rPr lang="en-US" altLang="en-US" sz="3000" dirty="0" smtClean="0"/>
              <a:t>Define &amp; compare the filing statuses</a:t>
            </a:r>
          </a:p>
          <a:p>
            <a:pPr>
              <a:lnSpc>
                <a:spcPct val="80000"/>
              </a:lnSpc>
            </a:pPr>
            <a:endParaRPr lang="en-US" altLang="en-US" sz="3000" dirty="0" smtClean="0"/>
          </a:p>
          <a:p>
            <a:pPr>
              <a:lnSpc>
                <a:spcPct val="80000"/>
              </a:lnSpc>
            </a:pPr>
            <a:r>
              <a:rPr lang="en-US" altLang="en-US" sz="3000" dirty="0" smtClean="0"/>
              <a:t>Select the correct filing status, enter on TW Main Information Screen</a:t>
            </a:r>
          </a:p>
          <a:p>
            <a:pPr>
              <a:lnSpc>
                <a:spcPct val="80000"/>
              </a:lnSpc>
            </a:pPr>
            <a:endParaRPr lang="en-US" altLang="en-US" sz="3000" dirty="0" smtClean="0"/>
          </a:p>
          <a:p>
            <a:pPr>
              <a:lnSpc>
                <a:spcPct val="80000"/>
              </a:lnSpc>
            </a:pPr>
            <a:r>
              <a:rPr lang="en-US" altLang="en-US" sz="3000" dirty="0" smtClean="0"/>
              <a:t>Federal &amp; State filing statuses are the same (except in cases of NJ civil union couples – seldom seen)</a:t>
            </a:r>
            <a:endParaRPr lang="en-US" alt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15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Analysis Of Living Situation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Marital status as of December 31 for tax purposes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Who was living in the home during the year?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Their relationship/dependency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Who paid more than half the cost of keeping up the home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If widow(</a:t>
            </a:r>
            <a:r>
              <a:rPr lang="en-US" altLang="en-US" dirty="0" err="1" smtClean="0"/>
              <a:t>er</a:t>
            </a:r>
            <a:r>
              <a:rPr lang="en-US" altLang="en-US" dirty="0" smtClean="0"/>
              <a:t>) with dependent child – must know date of spouse’s death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If widow(</a:t>
            </a:r>
            <a:r>
              <a:rPr lang="en-US" altLang="en-US" dirty="0" err="1" smtClean="0"/>
              <a:t>er</a:t>
            </a:r>
            <a:r>
              <a:rPr lang="en-US" altLang="en-US" dirty="0" smtClean="0"/>
              <a:t>) and spouse died in same year or later, must know date of spouse’s death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02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7813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Useful Tools For Determining</a:t>
            </a:r>
            <a:br>
              <a:rPr lang="en-US" dirty="0" smtClean="0"/>
            </a:br>
            <a:r>
              <a:rPr lang="en-US" dirty="0" smtClean="0"/>
              <a:t>Filing Status and Qualifying Person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9600" y="1676401"/>
          <a:ext cx="8229600" cy="49436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Tool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81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Determination of Filing Status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Determination of Filing Status Decision Tree Pub 4012 Tab B; also available on laminated resource tool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1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Via TaxPrep4Free.org link: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/>
                        <a:t>Use automated tool available on IRS.gov called </a:t>
                      </a:r>
                      <a:r>
                        <a:rPr lang="en-US" altLang="en-US" sz="2000" u="sng" dirty="0" smtClean="0"/>
                        <a:t>Interactive Tax Assistant “ITA”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51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Qualifying Person Determination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Use laminated resource tool, Chart 1 </a:t>
                      </a:r>
                      <a:r>
                        <a:rPr lang="en-US" sz="2000" u="sng" dirty="0" smtClean="0"/>
                        <a:t>Qualifying Child &amp; Chart</a:t>
                      </a:r>
                      <a:r>
                        <a:rPr lang="en-US" sz="2000" u="sng" baseline="0" dirty="0" smtClean="0"/>
                        <a:t> </a:t>
                      </a:r>
                      <a:r>
                        <a:rPr lang="en-US" sz="2000" u="sng" dirty="0" smtClean="0"/>
                        <a:t>2 Qualifying Relative/Person</a:t>
                      </a:r>
                      <a:endParaRPr lang="en-US" sz="2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6214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Via TaxPrep4Free.org link:</a:t>
                      </a:r>
                    </a:p>
                    <a:p>
                      <a:r>
                        <a:rPr lang="en-US" sz="2000" dirty="0" smtClean="0"/>
                        <a:t>Use automated tool available on Preparer page, right column </a:t>
                      </a:r>
                      <a:r>
                        <a:rPr lang="en-US" sz="2000" u="sng" dirty="0" smtClean="0"/>
                        <a:t>Qualifying Child/Qualifying Relative Flowchart Tool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39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Filing Status Determination</a:t>
            </a:r>
            <a:endParaRPr lang="en-US" altLang="en-US" sz="2400" dirty="0" smtClean="0"/>
          </a:p>
        </p:txBody>
      </p:sp>
      <p:pic>
        <p:nvPicPr>
          <p:cNvPr id="12083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26563" r="34187" b="23300"/>
          <a:stretch>
            <a:fillRect/>
          </a:stretch>
        </p:blipFill>
        <p:spPr bwMode="auto">
          <a:xfrm>
            <a:off x="6096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 descr="NJ Pub Ref" title="NJ Pub Ref"/>
          <p:cNvSpPr txBox="1"/>
          <p:nvPr/>
        </p:nvSpPr>
        <p:spPr>
          <a:xfrm>
            <a:off x="7129773" y="58579"/>
            <a:ext cx="1639360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altLang="en-US" sz="1600" dirty="0"/>
              <a:t>Pub 4012 Tab B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1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(S)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5181600"/>
          </a:xfrm>
        </p:spPr>
        <p:txBody>
          <a:bodyPr/>
          <a:lstStyle/>
          <a:p>
            <a:r>
              <a:rPr lang="en-US" altLang="en-US" dirty="0" smtClean="0"/>
              <a:t>Not married on December 31</a:t>
            </a:r>
          </a:p>
          <a:p>
            <a:r>
              <a:rPr lang="en-US" altLang="en-US" dirty="0" smtClean="0"/>
              <a:t>If widowed in either of two prior tax years, with qualifying dependent, and not remarried, select Qualifying Widow(</a:t>
            </a:r>
            <a:r>
              <a:rPr lang="en-US" altLang="en-US" dirty="0" err="1" smtClean="0"/>
              <a:t>er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If widowed in current tax year, select MFJ</a:t>
            </a:r>
          </a:p>
          <a:p>
            <a:r>
              <a:rPr lang="en-US" altLang="en-US" dirty="0" smtClean="0"/>
              <a:t>If maintained home for qualifying child or qualifying relative, select Head of Household (HOH)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1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Married Filing Joint (MFJ) – </a:t>
            </a:r>
            <a:br>
              <a:rPr lang="en-US" altLang="en-US" smtClean="0"/>
            </a:br>
            <a:r>
              <a:rPr lang="en-US" altLang="en-US" smtClean="0"/>
              <a:t>(Lowest Tax Rate)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If married on December 31, considered married for entire year</a:t>
            </a:r>
          </a:p>
          <a:p>
            <a:pPr lvl="1"/>
            <a:r>
              <a:rPr lang="en-US" altLang="en-US" dirty="0" smtClean="0"/>
              <a:t>Now includes married same-sex couples</a:t>
            </a:r>
          </a:p>
          <a:p>
            <a:r>
              <a:rPr lang="en-US" altLang="en-US" dirty="0" smtClean="0"/>
              <a:t>Common law marriage if recognized in the state where it began</a:t>
            </a:r>
          </a:p>
          <a:p>
            <a:pPr lvl="1"/>
            <a:r>
              <a:rPr lang="en-US" altLang="en-US" dirty="0" smtClean="0"/>
              <a:t>Note: Common law marriage not recognized if began in NJ</a:t>
            </a:r>
          </a:p>
          <a:p>
            <a:r>
              <a:rPr lang="en-US" altLang="en-US" dirty="0" smtClean="0"/>
              <a:t>Spouse died during tax year &amp; taxpayer did not remarry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11-04-2015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9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J Template.potx" id="{28C45570-C858-4585-804A-99F911C81C83}" vid="{ED85AEA2-13FF-4A18-B167-0F7253B8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0</TotalTime>
  <Words>1754</Words>
  <Application>Microsoft Office PowerPoint</Application>
  <PresentationFormat>On-screen Show (4:3)</PresentationFormat>
  <Paragraphs>275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ＭＳ Ｐゴシック</vt:lpstr>
      <vt:lpstr>Verdana</vt:lpstr>
      <vt:lpstr>Wingdings</vt:lpstr>
      <vt:lpstr>NJ Template 06</vt:lpstr>
      <vt:lpstr>Filing Status </vt:lpstr>
      <vt:lpstr>Federal/State Differences:    Filing Status</vt:lpstr>
      <vt:lpstr>Federal vs. State Filing Status Similar With Some Differences</vt:lpstr>
      <vt:lpstr>Filing Status Overview</vt:lpstr>
      <vt:lpstr>Analysis Of Living Situation</vt:lpstr>
      <vt:lpstr>Useful Tools For Determining Filing Status and Qualifying Person</vt:lpstr>
      <vt:lpstr>Filing Status Determination</vt:lpstr>
      <vt:lpstr>Single (S)</vt:lpstr>
      <vt:lpstr>Married Filing Joint (MFJ) –  (Lowest Tax Rate)</vt:lpstr>
      <vt:lpstr>NJ Filing Status  Civil Union-Out of Scope</vt:lpstr>
      <vt:lpstr>Married Filing Separate (MFS) – (Highest Tax Rate)</vt:lpstr>
      <vt:lpstr>MFS – Disadvantages on  Federal Return</vt:lpstr>
      <vt:lpstr>MFS –  Disadvantages on Federal Return</vt:lpstr>
      <vt:lpstr>Head Of Household (HOH)</vt:lpstr>
      <vt:lpstr>Head of Household (HOH)  Qualifying Person Chart</vt:lpstr>
      <vt:lpstr>Head Of Household (HOH)  If Unmarried or Legally Separated</vt:lpstr>
      <vt:lpstr>Head Of Household (HOH) If Married but Lived Apart</vt:lpstr>
      <vt:lpstr>Qualifying Widow/Widower (QW)</vt:lpstr>
      <vt:lpstr>Qualifying Widow/Widower (QW) Scenarios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H 509</dc:creator>
  <cp:lastModifiedBy>Al TP4F</cp:lastModifiedBy>
  <cp:revision>3</cp:revision>
  <cp:lastPrinted>2012-10-15T20:27:10Z</cp:lastPrinted>
  <dcterms:created xsi:type="dcterms:W3CDTF">2014-10-17T16:41:52Z</dcterms:created>
  <dcterms:modified xsi:type="dcterms:W3CDTF">2015-11-05T18:25:00Z</dcterms:modified>
</cp:coreProperties>
</file>